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99FF66"/>
    <a:srgbClr val="E4FAEC"/>
    <a:srgbClr val="FFFF66"/>
    <a:srgbClr val="FFFFCC"/>
    <a:srgbClr val="66FF33"/>
    <a:srgbClr val="33CC33"/>
    <a:srgbClr val="FF5050"/>
    <a:srgbClr val="D8D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019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127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742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676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766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611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73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873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839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7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510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8EEE8-7DD1-446A-AF6B-850F84B71FF1}" type="datetimeFigureOut">
              <a:rPr lang="ru-RU" smtClean="0"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61A8B-65A0-46BD-BE98-09E390D48E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531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yandsearch?p=5&amp;text=%D0%9F%D1%80%D0%BE%D1%86%D0%B5%D0%BD%D1%82%D1%8B%20%D1%81%D0%BA%D0%B8%D0%B4%D0%BA%D0%B8&amp;noreask=1&amp;img_url=http://cs9902.userapi.com/u76099419/-5/x_4576040a.jpg&amp;pos=168&amp;rpt=simage&amp;lr=2&amp;nojs=1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6000" i="1" dirty="0" smtClean="0">
                <a:solidFill>
                  <a:srgbClr val="C00000"/>
                </a:solidFill>
              </a:rPr>
              <a:t>Тема урока?</a:t>
            </a:r>
            <a:endParaRPr lang="ru-RU" sz="6000" i="1" dirty="0">
              <a:solidFill>
                <a:srgbClr val="C00000"/>
              </a:solidFill>
            </a:endParaRPr>
          </a:p>
        </p:txBody>
      </p:sp>
      <p:graphicFrame>
        <p:nvGraphicFramePr>
          <p:cNvPr id="14" name="Объект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1434048"/>
              </p:ext>
            </p:extLst>
          </p:nvPr>
        </p:nvGraphicFramePr>
        <p:xfrm>
          <a:off x="0" y="1196752"/>
          <a:ext cx="9144000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2880320"/>
                <a:gridCol w="3203848"/>
              </a:tblGrid>
              <a:tr h="5661248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</a:p>
                    <a:p>
                      <a:r>
                        <a:rPr lang="ru-RU" i="1" dirty="0" smtClean="0"/>
                        <a:t>                     </a:t>
                      </a:r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Новогодняя       </a:t>
                      </a:r>
                    </a:p>
                    <a:p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                     распродажа                                         </a:t>
                      </a:r>
                    </a:p>
                    <a:p>
                      <a:r>
                        <a:rPr lang="ru-RU" i="1" dirty="0" smtClean="0"/>
                        <a:t>  </a:t>
                      </a:r>
                    </a:p>
                    <a:p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       СКИДКИ 15%</a:t>
                      </a:r>
                    </a:p>
                    <a:p>
                      <a:endParaRPr lang="ru-RU" sz="2800" i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sz="2800" i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sz="2800" i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sz="2800" i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sz="2800" i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sz="2800" i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            </a:t>
                      </a:r>
                    </a:p>
                    <a:p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            10 500</a:t>
                      </a:r>
                      <a:r>
                        <a:rPr lang="ru-RU" sz="2800" i="1" baseline="0" dirty="0" smtClean="0">
                          <a:solidFill>
                            <a:srgbClr val="FF0000"/>
                          </a:solidFill>
                        </a:rPr>
                        <a:t> р.</a:t>
                      </a:r>
                    </a:p>
                    <a:p>
                      <a:r>
                        <a:rPr lang="ru-RU" sz="2000" b="0" i="1" baseline="0" dirty="0" smtClean="0">
                          <a:solidFill>
                            <a:srgbClr val="C00000"/>
                          </a:solidFill>
                        </a:rPr>
                        <a:t>    </a:t>
                      </a:r>
                      <a:endParaRPr lang="ru-RU" sz="2000" b="0" i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Хватит</a:t>
                      </a:r>
                      <a:r>
                        <a:rPr lang="ru-RU" i="1" baseline="0" dirty="0" smtClean="0">
                          <a:solidFill>
                            <a:schemeClr val="tx1"/>
                          </a:solidFill>
                        </a:rPr>
                        <a:t> ли накопленных</a:t>
                      </a:r>
                    </a:p>
                    <a:p>
                      <a:r>
                        <a:rPr lang="ru-RU" i="1" baseline="0" dirty="0" smtClean="0">
                          <a:solidFill>
                            <a:schemeClr val="tx1"/>
                          </a:solidFill>
                        </a:rPr>
                        <a:t>9150 рублей на смартфон?</a:t>
                      </a: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i="1" baseline="0" dirty="0" smtClean="0">
                          <a:solidFill>
                            <a:schemeClr val="tx1"/>
                          </a:solidFill>
                        </a:rPr>
                        <a:t>Сколько нужно взять молока, чтобы получить</a:t>
                      </a:r>
                    </a:p>
                    <a:p>
                      <a:r>
                        <a:rPr lang="ru-RU" i="1" baseline="0" dirty="0" smtClean="0">
                          <a:solidFill>
                            <a:schemeClr val="tx1"/>
                          </a:solidFill>
                        </a:rPr>
                        <a:t>200 г сливок?</a:t>
                      </a:r>
                    </a:p>
                    <a:p>
                      <a:endParaRPr lang="ru-RU" i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Количество сливок, </a:t>
                      </a:r>
                    </a:p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получаемых из молока,</a:t>
                      </a:r>
                    </a:p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составляет</a:t>
                      </a:r>
                      <a:r>
                        <a:rPr lang="ru-RU" baseline="0" dirty="0" smtClean="0">
                          <a:solidFill>
                            <a:srgbClr val="C00000"/>
                          </a:solidFill>
                        </a:rPr>
                        <a:t> 20%.</a:t>
                      </a:r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    </a:t>
                      </a:r>
                    </a:p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 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pic>
        <p:nvPicPr>
          <p:cNvPr id="15" name="Рисунок 14" descr="http://img1.liveinternet.ru/images/attach/c/2/69/490/69490747_04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62245"/>
            <a:ext cx="1656183" cy="2286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s://images.lady.mail.ru/456187/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77" y="1484783"/>
            <a:ext cx="1746076" cy="1405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&amp;scy;&amp;lcy;&amp;icy;&amp;vcy;&amp;kcy;&amp;icy; &amp;pcy;&amp;ocy;&amp;lcy;&amp;softcy;&amp;zcy;&amp;acy; &amp;icy; &amp;vcy;&amp;rcy;&amp;iecy;&amp;dcy;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622" y="4370810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http://static2.ozone.ru/multimedia/spare_covers/101395068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62245"/>
            <a:ext cx="1352356" cy="24109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 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864096" cy="918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71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rgbClr val="C00000"/>
                </a:solidFill>
              </a:rPr>
              <a:t>Раунд 1</a:t>
            </a:r>
            <a:br>
              <a:rPr lang="ru-RU" sz="3600" i="1" dirty="0" smtClean="0">
                <a:solidFill>
                  <a:srgbClr val="C00000"/>
                </a:solidFill>
              </a:rPr>
            </a:br>
            <a:r>
              <a:rPr lang="ru-RU" sz="3600" i="1" dirty="0" smtClean="0">
                <a:solidFill>
                  <a:srgbClr val="C00000"/>
                </a:solidFill>
              </a:rPr>
              <a:t>Теоретический</a:t>
            </a:r>
            <a:endParaRPr lang="ru-RU" sz="3600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259586"/>
              </p:ext>
            </p:extLst>
          </p:nvPr>
        </p:nvGraphicFramePr>
        <p:xfrm>
          <a:off x="0" y="1340768"/>
          <a:ext cx="9144000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/>
              </a:tblGrid>
              <a:tr h="5544616"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</a:p>
                    <a:p>
                      <a:r>
                        <a:rPr lang="ru-RU" sz="2800" dirty="0" smtClean="0"/>
                        <a:t>    </a:t>
                      </a:r>
                      <a:r>
                        <a:rPr lang="ru-RU" sz="2800" b="0" i="1" dirty="0" smtClean="0">
                          <a:solidFill>
                            <a:srgbClr val="C00000"/>
                          </a:solidFill>
                        </a:rPr>
                        <a:t>1.</a:t>
                      </a:r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Как перевести проценты в десятичную дробь?</a:t>
                      </a:r>
                    </a:p>
                    <a:p>
                      <a:endParaRPr lang="ru-RU" sz="2800" b="0" i="1" baseline="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   2. Переведи 40% в десятичную дробь.</a:t>
                      </a:r>
                    </a:p>
                    <a:p>
                      <a:endParaRPr lang="ru-RU" sz="2800" b="0" i="1" baseline="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   3. Как найти процент от числа?</a:t>
                      </a:r>
                    </a:p>
                    <a:p>
                      <a:endParaRPr lang="ru-RU" sz="2800" b="0" i="1" baseline="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   4. Как найти число по значению его процента?</a:t>
                      </a:r>
                    </a:p>
                    <a:p>
                      <a:endParaRPr lang="ru-RU" sz="2800" b="0" i="1" baseline="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   5. Как определить сколько процентов  </a:t>
                      </a:r>
                      <a:r>
                        <a:rPr lang="en-US" sz="2800" b="0" i="1" baseline="0" dirty="0" smtClean="0">
                          <a:solidFill>
                            <a:srgbClr val="C00000"/>
                          </a:solidFill>
                        </a:rPr>
                        <a:t>I </a:t>
                      </a:r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число </a:t>
                      </a:r>
                    </a:p>
                    <a:p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       составляет от </a:t>
                      </a:r>
                      <a:r>
                        <a:rPr lang="en-US" sz="2800" b="0" i="1" baseline="0" dirty="0" smtClean="0">
                          <a:solidFill>
                            <a:srgbClr val="C00000"/>
                          </a:solidFill>
                        </a:rPr>
                        <a:t>II</a:t>
                      </a:r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?</a:t>
                      </a:r>
                    </a:p>
                    <a:p>
                      <a:endParaRPr lang="ru-RU" sz="2800" b="0" i="1" baseline="0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800" b="0" i="1" baseline="0" dirty="0" smtClean="0">
                          <a:solidFill>
                            <a:srgbClr val="C00000"/>
                          </a:solidFill>
                        </a:rPr>
                        <a:t>    6. Найди 10% от 60?</a:t>
                      </a:r>
                      <a:endParaRPr lang="ru-RU" sz="2800" b="0" i="1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42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Раунд 1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Краткий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5722325"/>
              </p:ext>
            </p:extLst>
          </p:nvPr>
        </p:nvGraphicFramePr>
        <p:xfrm>
          <a:off x="0" y="1268412"/>
          <a:ext cx="9144000" cy="5589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/>
              </a:tblGrid>
              <a:tr h="5589587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 </a:t>
                      </a:r>
                      <a:r>
                        <a:rPr lang="ru-RU" sz="2800" b="0" i="1" dirty="0" smtClean="0">
                          <a:solidFill>
                            <a:schemeClr val="tx1"/>
                          </a:solidFill>
                        </a:rPr>
                        <a:t>1)</a:t>
                      </a:r>
                    </a:p>
                    <a:p>
                      <a:endParaRPr lang="ru-RU" sz="2800" b="0" i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800" b="0" i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800" b="0" i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800" b="0" i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800" b="0" i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2800" b="0" i="1" dirty="0" smtClean="0"/>
                        <a:t>     </a:t>
                      </a:r>
                      <a:r>
                        <a:rPr lang="ru-RU" sz="2800" b="0" i="1" dirty="0" smtClean="0">
                          <a:solidFill>
                            <a:schemeClr val="tx1"/>
                          </a:solidFill>
                        </a:rPr>
                        <a:t>2)</a:t>
                      </a:r>
                      <a:endParaRPr lang="ru-RU" sz="2800" b="0" i="1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4232734" cy="157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24238" y="1625094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20%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614348" y="2229143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? км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008751" y="2956302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60 км</a:t>
            </a:r>
            <a:endParaRPr lang="ru-RU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5"/>
            <a:ext cx="3960440" cy="1462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297548" y="4293095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60%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222207" y="4731036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30 км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008751" y="5421826"/>
            <a:ext cx="6527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? км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4300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Составь схему к задаче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2040032"/>
              </p:ext>
            </p:extLst>
          </p:nvPr>
        </p:nvGraphicFramePr>
        <p:xfrm>
          <a:off x="-36511" y="1412776"/>
          <a:ext cx="9217023" cy="554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7023"/>
              </a:tblGrid>
              <a:tr h="554461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 </a:t>
                      </a:r>
                      <a:r>
                        <a:rPr lang="ru-RU" sz="2800" b="0" i="1" dirty="0" smtClean="0">
                          <a:solidFill>
                            <a:srgbClr val="C00000"/>
                          </a:solidFill>
                        </a:rPr>
                        <a:t>1) Организм взрослого человека на 70% состоит из воды. Какова масса воды в теле человека, который весит 70 кг? </a:t>
                      </a:r>
                    </a:p>
                    <a:p>
                      <a:endParaRPr lang="ru-RU" sz="2400" b="0" i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ru-RU" sz="2400" b="0" i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ru-RU" sz="2400" b="0" i="1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400" b="0" i="1" dirty="0" smtClean="0">
                          <a:solidFill>
                            <a:srgbClr val="C00000"/>
                          </a:solidFill>
                        </a:rPr>
                        <a:t>     </a:t>
                      </a:r>
                      <a:r>
                        <a:rPr lang="ru-RU" sz="2800" b="0" i="1" dirty="0" smtClean="0">
                          <a:solidFill>
                            <a:srgbClr val="C00000"/>
                          </a:solidFill>
                        </a:rPr>
                        <a:t>2) Учитель проинформировал детей, что в </a:t>
                      </a:r>
                      <a:r>
                        <a:rPr lang="en-US" sz="2800" b="0" i="1" dirty="0" smtClean="0">
                          <a:solidFill>
                            <a:srgbClr val="C00000"/>
                          </a:solidFill>
                        </a:rPr>
                        <a:t>I</a:t>
                      </a:r>
                      <a:r>
                        <a:rPr lang="ru-RU" sz="2800" b="0" i="1" dirty="0" smtClean="0">
                          <a:solidFill>
                            <a:srgbClr val="C00000"/>
                          </a:solidFill>
                        </a:rPr>
                        <a:t> день похода необходимо пройти 60% всего маршрута, а во </a:t>
                      </a:r>
                      <a:r>
                        <a:rPr lang="en-US" sz="2800" b="0" i="1" dirty="0" smtClean="0">
                          <a:solidFill>
                            <a:srgbClr val="C00000"/>
                          </a:solidFill>
                        </a:rPr>
                        <a:t>II</a:t>
                      </a:r>
                      <a:r>
                        <a:rPr lang="ru-RU" sz="2800" b="0" i="1" dirty="0" smtClean="0">
                          <a:solidFill>
                            <a:srgbClr val="C00000"/>
                          </a:solidFill>
                        </a:rPr>
                        <a:t> день остальные 8 км. Каков весь маршрут?</a:t>
                      </a:r>
                      <a:endParaRPr lang="ru-RU" sz="2800" b="0" i="1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434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  <a:solidFill>
            <a:srgbClr val="00B0F0"/>
          </a:solidFill>
        </p:spPr>
        <p:txBody>
          <a:bodyPr/>
          <a:lstStyle/>
          <a:p>
            <a:r>
              <a:rPr lang="ru-RU" sz="4000" i="1" dirty="0">
                <a:solidFill>
                  <a:srgbClr val="C00000"/>
                </a:solidFill>
              </a:rPr>
              <a:t>Раунд </a:t>
            </a:r>
            <a:r>
              <a:rPr lang="ru-RU" sz="4000" i="1" dirty="0" smtClean="0">
                <a:solidFill>
                  <a:srgbClr val="C00000"/>
                </a:solidFill>
              </a:rPr>
              <a:t> 3</a:t>
            </a:r>
            <a:r>
              <a:rPr lang="ru-RU" sz="4000" i="1" dirty="0">
                <a:solidFill>
                  <a:srgbClr val="C00000"/>
                </a:solidFill>
              </a:rPr>
              <a:t/>
            </a:r>
            <a:br>
              <a:rPr lang="ru-RU" sz="4000" i="1" dirty="0">
                <a:solidFill>
                  <a:srgbClr val="C00000"/>
                </a:solidFill>
              </a:rPr>
            </a:br>
            <a:r>
              <a:rPr lang="ru-RU" sz="4000" i="1" dirty="0" smtClean="0">
                <a:solidFill>
                  <a:srgbClr val="C00000"/>
                </a:solidFill>
              </a:rPr>
              <a:t>Решающий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4778946"/>
              </p:ext>
            </p:extLst>
          </p:nvPr>
        </p:nvGraphicFramePr>
        <p:xfrm>
          <a:off x="0" y="1297198"/>
          <a:ext cx="9144000" cy="5588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/>
              </a:tblGrid>
              <a:tr h="1380492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Задача 1.</a:t>
                      </a:r>
                    </a:p>
                    <a:p>
                      <a:pPr algn="l"/>
                      <a:r>
                        <a:rPr lang="ru-RU" sz="24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Вес на Луне составляет 16 % от этого веса на Земле. Зная собственный вес, определите, сколько вы будете весить на Луне?</a:t>
                      </a:r>
                      <a:endParaRPr lang="ru-RU" sz="2400" dirty="0"/>
                    </a:p>
                  </a:txBody>
                  <a:tcPr>
                    <a:solidFill>
                      <a:srgbClr val="66FF33"/>
                    </a:solidFill>
                  </a:tcPr>
                </a:tc>
              </a:tr>
              <a:tr h="2150990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Задача 2.</a:t>
                      </a:r>
                    </a:p>
                    <a:p>
                      <a:pPr algn="just"/>
                      <a:r>
                        <a:rPr lang="ru-RU" sz="24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Во всех магазинах торговой фирмы по субботам предоставляется </a:t>
                      </a:r>
                      <a:r>
                        <a:rPr lang="ru-RU" sz="2400" b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скидка 10%. </a:t>
                      </a:r>
                      <a:r>
                        <a:rPr lang="ru-RU" sz="24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Во вторник в одном из таких магазинов был куплен диван на сумму 12000 рублей. Сколько бы стоил этот диван в субботу?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01313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Задача 3.</a:t>
                      </a:r>
                    </a:p>
                    <a:p>
                      <a:pPr algn="just"/>
                      <a:r>
                        <a:rPr lang="ru-RU" sz="2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Среди 40000 жителей города 60% не интересуется футболом.</a:t>
                      </a:r>
                      <a:r>
                        <a:rPr lang="ru-RU" sz="24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Среди футбольных болельщиков 80% смотрело матч Лиги чемпионов по телевизору. Сколько жителей города смотрело этот матч по телевизору?</a:t>
                      </a:r>
                      <a:endParaRPr lang="ru-RU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83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sz="4000" i="1" dirty="0">
                <a:solidFill>
                  <a:srgbClr val="C00000"/>
                </a:solidFill>
              </a:rPr>
              <a:t>Раунд </a:t>
            </a:r>
            <a:r>
              <a:rPr lang="ru-RU" sz="4000" i="1" dirty="0" smtClean="0">
                <a:solidFill>
                  <a:srgbClr val="C00000"/>
                </a:solidFill>
              </a:rPr>
              <a:t>4</a:t>
            </a:r>
            <a:r>
              <a:rPr lang="ru-RU" sz="4000" i="1" dirty="0">
                <a:solidFill>
                  <a:srgbClr val="C00000"/>
                </a:solidFill>
              </a:rPr>
              <a:t/>
            </a:r>
            <a:br>
              <a:rPr lang="ru-RU" sz="4000" i="1" dirty="0">
                <a:solidFill>
                  <a:srgbClr val="C00000"/>
                </a:solidFill>
              </a:rPr>
            </a:br>
            <a:r>
              <a:rPr lang="ru-RU" sz="4000" i="1" dirty="0" smtClean="0">
                <a:solidFill>
                  <a:srgbClr val="C00000"/>
                </a:solidFill>
              </a:rPr>
              <a:t>Творческий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411079"/>
              </p:ext>
            </p:extLst>
          </p:nvPr>
        </p:nvGraphicFramePr>
        <p:xfrm>
          <a:off x="0" y="1412776"/>
          <a:ext cx="9144000" cy="6211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/>
              </a:tblGrid>
              <a:tr h="115212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</a:t>
                      </a:r>
                      <a:r>
                        <a:rPr lang="ru-RU" sz="3200" b="0" i="1" dirty="0" smtClean="0">
                          <a:solidFill>
                            <a:srgbClr val="C00000"/>
                          </a:solidFill>
                        </a:rPr>
                        <a:t>Придумайте</a:t>
                      </a:r>
                      <a:r>
                        <a:rPr lang="ru-RU" sz="3200" b="0" i="1" baseline="0" dirty="0" smtClean="0">
                          <a:solidFill>
                            <a:srgbClr val="C00000"/>
                          </a:solidFill>
                        </a:rPr>
                        <a:t> задачу</a:t>
                      </a:r>
                      <a:endParaRPr lang="ru-RU" sz="3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3244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   </a:t>
                      </a:r>
                      <a:r>
                        <a:rPr lang="ru-RU" sz="2800" u="sng" dirty="0" smtClean="0">
                          <a:solidFill>
                            <a:srgbClr val="C00000"/>
                          </a:solidFill>
                        </a:rPr>
                        <a:t>Возможные темы: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политика ( заседание Государственной Думы)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экономика (акции, ЗП, процентные ставки банков)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шопинг(скидки)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биология 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распорядок дня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содержание веществ в растворах, смесях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семейный бюджет</a:t>
                      </a: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другие  </a:t>
                      </a:r>
                    </a:p>
                    <a:p>
                      <a:pPr algn="l"/>
                      <a:endParaRPr lang="ru-RU" sz="2800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l"/>
                      <a:r>
                        <a:rPr lang="ru-RU" sz="2800" dirty="0" smtClean="0">
                          <a:solidFill>
                            <a:srgbClr val="C00000"/>
                          </a:solidFill>
                        </a:rPr>
                        <a:t>   </a:t>
                      </a:r>
                      <a:endParaRPr lang="ru-RU" sz="28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290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316"/>
            <a:ext cx="9144000" cy="1915515"/>
          </a:xfrm>
          <a:solidFill>
            <a:srgbClr val="FFFFCC"/>
          </a:solidFill>
        </p:spPr>
        <p:txBody>
          <a:bodyPr>
            <a:no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</a:rPr>
              <a:t/>
            </a:r>
            <a:br>
              <a:rPr lang="ru-RU" sz="2800" i="1" dirty="0" smtClean="0">
                <a:solidFill>
                  <a:srgbClr val="C00000"/>
                </a:solidFill>
              </a:rPr>
            </a:br>
            <a:r>
              <a:rPr lang="ru-RU" sz="2400" i="1" dirty="0" smtClean="0">
                <a:solidFill>
                  <a:srgbClr val="C00000"/>
                </a:solidFill>
              </a:rPr>
              <a:t>Раунд 5</a:t>
            </a:r>
            <a:r>
              <a:rPr lang="ru-RU" sz="2800" i="1" dirty="0" smtClean="0">
                <a:solidFill>
                  <a:srgbClr val="C00000"/>
                </a:solidFill>
              </a:rPr>
              <a:t/>
            </a:r>
            <a:br>
              <a:rPr lang="ru-RU" sz="2800" i="1" dirty="0" smtClean="0">
                <a:solidFill>
                  <a:srgbClr val="C00000"/>
                </a:solidFill>
              </a:rPr>
            </a:br>
            <a:r>
              <a:rPr lang="ru-RU" sz="2400" i="1" dirty="0" smtClean="0">
                <a:solidFill>
                  <a:srgbClr val="C00000"/>
                </a:solidFill>
              </a:rPr>
              <a:t>Практический</a:t>
            </a:r>
            <a:r>
              <a:rPr lang="ru-RU" sz="2800" i="1" dirty="0" smtClean="0">
                <a:solidFill>
                  <a:srgbClr val="C00000"/>
                </a:solidFill>
              </a:rPr>
              <a:t/>
            </a:r>
            <a:br>
              <a:rPr lang="ru-RU" sz="2800" i="1" dirty="0" smtClean="0">
                <a:solidFill>
                  <a:srgbClr val="C00000"/>
                </a:solidFill>
              </a:rPr>
            </a:br>
            <a:r>
              <a:rPr lang="ru-RU" sz="2400" i="1" dirty="0" smtClean="0"/>
              <a:t>Определите, положены ли семьям Петровы и Ивановых субсидии</a:t>
            </a:r>
            <a:br>
              <a:rPr lang="ru-RU" sz="2400" i="1" dirty="0" smtClean="0"/>
            </a:br>
            <a:r>
              <a:rPr lang="ru-RU" sz="2400" i="1" dirty="0" smtClean="0"/>
              <a:t>на оплату коммунальных платежей. Если субсидии положены, то в каком размере? </a:t>
            </a:r>
            <a:br>
              <a:rPr lang="ru-RU" sz="2400" i="1" dirty="0" smtClean="0"/>
            </a:b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5826882"/>
              </p:ext>
            </p:extLst>
          </p:nvPr>
        </p:nvGraphicFramePr>
        <p:xfrm>
          <a:off x="0" y="1988838"/>
          <a:ext cx="9164100" cy="4818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2050"/>
                <a:gridCol w="4582050"/>
              </a:tblGrid>
              <a:tr h="531695">
                <a:tc>
                  <a:txBody>
                    <a:bodyPr/>
                    <a:lstStyle/>
                    <a:p>
                      <a:pPr algn="ctr"/>
                      <a:r>
                        <a:rPr lang="ru-RU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Доходы семьи Петровых</a:t>
                      </a:r>
                      <a:endParaRPr lang="ru-RU" b="0" i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i="1" dirty="0" smtClean="0">
                          <a:solidFill>
                            <a:schemeClr val="tx1"/>
                          </a:solidFill>
                        </a:rPr>
                        <a:t>Доходы семьи Ивановых</a:t>
                      </a:r>
                      <a:endParaRPr lang="ru-RU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  <a:tr h="1188748">
                <a:tc>
                  <a:txBody>
                    <a:bodyPr/>
                    <a:lstStyle/>
                    <a:p>
                      <a:pPr algn="l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Зарплата папы   -   26 000 р.</a:t>
                      </a:r>
                    </a:p>
                    <a:p>
                      <a:pPr algn="l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Зарплата мамы  -     9500 р.</a:t>
                      </a:r>
                    </a:p>
                    <a:p>
                      <a:pPr algn="l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Сын и дочь учатся в 1 и 6-ом классах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Зарплата папы         -     32 000 р.</a:t>
                      </a:r>
                    </a:p>
                    <a:p>
                      <a:pPr algn="l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Зарплата мамы       -     21 000 р.</a:t>
                      </a:r>
                    </a:p>
                    <a:p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Стипендия дочери   -     1 500 р.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511807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Расходы на коммунальные платежи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Расходы на коммунальные платежи</a:t>
                      </a:r>
                      <a:endParaRPr lang="ru-RU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</a:tr>
              <a:tr h="1639994"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Содержание и ремонт жилья  -  1184 р.</a:t>
                      </a:r>
                    </a:p>
                    <a:p>
                      <a:r>
                        <a:rPr lang="ru-RU" dirty="0" smtClean="0"/>
                        <a:t>Коммунальные услуги               -  3055 р.</a:t>
                      </a:r>
                    </a:p>
                    <a:p>
                      <a:r>
                        <a:rPr lang="ru-RU" dirty="0" smtClean="0"/>
                        <a:t>Радио и телетрансляция           -     263 р.</a:t>
                      </a:r>
                    </a:p>
                    <a:p>
                      <a:r>
                        <a:rPr lang="ru-RU" dirty="0" smtClean="0"/>
                        <a:t>Газ                                                   -     293 р.</a:t>
                      </a:r>
                    </a:p>
                    <a:p>
                      <a:r>
                        <a:rPr lang="ru-RU" dirty="0" smtClean="0"/>
                        <a:t>Электроэнергия                           -     765 р.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Содержание и ремонт жилья  -  </a:t>
                      </a:r>
                      <a:r>
                        <a:rPr lang="ru-RU" dirty="0" smtClean="0"/>
                        <a:t>1670 </a:t>
                      </a:r>
                      <a:r>
                        <a:rPr lang="ru-RU" dirty="0" smtClean="0"/>
                        <a:t>р.</a:t>
                      </a:r>
                    </a:p>
                    <a:p>
                      <a:r>
                        <a:rPr lang="ru-RU" dirty="0" smtClean="0"/>
                        <a:t>Коммунальные услуги               -  </a:t>
                      </a:r>
                      <a:r>
                        <a:rPr lang="ru-RU" dirty="0" smtClean="0"/>
                        <a:t>34800 </a:t>
                      </a:r>
                      <a:r>
                        <a:rPr lang="ru-RU" dirty="0" smtClean="0"/>
                        <a:t>р.</a:t>
                      </a:r>
                    </a:p>
                    <a:p>
                      <a:r>
                        <a:rPr lang="ru-RU" dirty="0" smtClean="0"/>
                        <a:t>Радио и телетрансляция           -     </a:t>
                      </a:r>
                      <a:r>
                        <a:rPr lang="ru-RU" dirty="0" smtClean="0"/>
                        <a:t>420 </a:t>
                      </a:r>
                      <a:r>
                        <a:rPr lang="ru-RU" dirty="0" smtClean="0"/>
                        <a:t>р.</a:t>
                      </a:r>
                    </a:p>
                    <a:p>
                      <a:r>
                        <a:rPr lang="ru-RU" dirty="0" smtClean="0"/>
                        <a:t>Газ                                                   -     293 р.</a:t>
                      </a:r>
                    </a:p>
                    <a:p>
                      <a:r>
                        <a:rPr lang="ru-RU" dirty="0" smtClean="0"/>
                        <a:t>Электроэнергия                           </a:t>
                      </a:r>
                      <a:r>
                        <a:rPr lang="ru-RU" smtClean="0"/>
                        <a:t>-     </a:t>
                      </a:r>
                      <a:r>
                        <a:rPr lang="ru-RU" smtClean="0"/>
                        <a:t>817 </a:t>
                      </a:r>
                      <a:r>
                        <a:rPr lang="ru-RU" dirty="0" smtClean="0"/>
                        <a:t>р.  </a:t>
                      </a:r>
                      <a:endParaRPr lang="ru-RU" dirty="0"/>
                    </a:p>
                  </a:txBody>
                  <a:tcPr/>
                </a:tc>
              </a:tr>
              <a:tr h="945951">
                <a:tc gridSpan="2">
                  <a:txBody>
                    <a:bodyPr/>
                    <a:lstStyle/>
                    <a:p>
                      <a:r>
                        <a:rPr lang="ru-RU" dirty="0" smtClean="0"/>
                        <a:t>Примечание: Субсидии положены, если коммунальные платежи составляют более 14% от суммарного дохода всех членов семьи.  Размер субсидии: из суммы, которую должны внести вычитается</a:t>
                      </a:r>
                      <a:r>
                        <a:rPr lang="ru-RU" baseline="0" dirty="0" smtClean="0"/>
                        <a:t> сумма, которую могут платить ( 14 % от дохода семьи)</a:t>
                      </a:r>
                      <a:endParaRPr lang="ru-RU" dirty="0"/>
                    </a:p>
                  </a:txBody>
                  <a:tcPr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012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7200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0"/>
            <a:ext cx="3851920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endParaRPr lang="ru-RU" dirty="0" smtClean="0"/>
          </a:p>
          <a:p>
            <a:pPr marL="0" indent="0">
              <a:buNone/>
            </a:pPr>
            <a:r>
              <a:rPr lang="ru-RU" sz="2000" i="1" dirty="0" smtClean="0"/>
              <a:t>Проверку мы процентами прошли,</a:t>
            </a:r>
          </a:p>
          <a:p>
            <a:pPr marL="0" indent="0">
              <a:buNone/>
            </a:pPr>
            <a:endParaRPr lang="ru-RU" sz="2000" i="1" dirty="0" smtClean="0"/>
          </a:p>
          <a:p>
            <a:pPr marL="0" indent="0">
              <a:buNone/>
            </a:pPr>
            <a:r>
              <a:rPr lang="ru-RU" sz="2000" i="1" dirty="0" smtClean="0"/>
              <a:t>Они нам в жизни больше не страшны,</a:t>
            </a:r>
          </a:p>
          <a:p>
            <a:pPr marL="0" indent="0">
              <a:buNone/>
            </a:pPr>
            <a:endParaRPr lang="ru-RU" sz="2000" i="1" dirty="0" smtClean="0"/>
          </a:p>
          <a:p>
            <a:pPr marL="0" indent="0">
              <a:buNone/>
            </a:pPr>
            <a:r>
              <a:rPr lang="ru-RU" sz="2000" i="1" dirty="0" smtClean="0"/>
              <a:t>Кружки с чертой</a:t>
            </a:r>
          </a:p>
          <a:p>
            <a:pPr marL="0" indent="0">
              <a:buNone/>
            </a:pPr>
            <a:r>
              <a:rPr lang="ru-RU" sz="2000" i="1" dirty="0"/>
              <a:t> </a:t>
            </a:r>
            <a:r>
              <a:rPr lang="ru-RU" sz="2000" i="1" dirty="0" smtClean="0"/>
              <a:t>                          пусть больше не пугают,</a:t>
            </a:r>
          </a:p>
          <a:p>
            <a:pPr marL="0" indent="0">
              <a:buNone/>
            </a:pPr>
            <a:endParaRPr lang="ru-RU" sz="2000" i="1" dirty="0" smtClean="0"/>
          </a:p>
          <a:p>
            <a:pPr marL="0" indent="0">
              <a:buNone/>
            </a:pPr>
            <a:r>
              <a:rPr lang="ru-RU" sz="2000" i="1" dirty="0" smtClean="0"/>
              <a:t>А в ситуациях житейских помогают.</a:t>
            </a:r>
            <a:endParaRPr lang="ru-RU" sz="2000" i="1" dirty="0"/>
          </a:p>
        </p:txBody>
      </p:sp>
      <p:pic>
        <p:nvPicPr>
          <p:cNvPr id="2050" name="Picture 2" descr="http://im4-tub-ru.yandex.net/i?id=62286244-41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0"/>
            <a:ext cx="5283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51920" y="0"/>
            <a:ext cx="5328592" cy="68580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91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-963488"/>
            <a:ext cx="8229600" cy="7920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048672" cy="576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23728" y="1196752"/>
            <a:ext cx="3069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i="1" dirty="0">
                <a:solidFill>
                  <a:prstClr val="white"/>
                </a:solidFill>
              </a:rPr>
              <a:t>Урок окончен 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80028" y="2296297"/>
            <a:ext cx="1757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>
                <a:solidFill>
                  <a:prstClr val="white"/>
                </a:solidFill>
              </a:rPr>
              <a:t>Всем 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339188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542</Words>
  <Application>Microsoft Office PowerPoint</Application>
  <PresentationFormat>Экран (4:3)</PresentationFormat>
  <Paragraphs>136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Тема урока?</vt:lpstr>
      <vt:lpstr>Раунд 1 Теоретический</vt:lpstr>
      <vt:lpstr>Раунд 1 Краткий</vt:lpstr>
      <vt:lpstr>Составь схему к задаче</vt:lpstr>
      <vt:lpstr>Раунд  3 Решающий</vt:lpstr>
      <vt:lpstr>Раунд 4 Творческий</vt:lpstr>
      <vt:lpstr> Раунд 5 Практический Определите, положены ли семьям Петровы и Ивановых субсидии на оплату коммунальных платежей. Если субсидии положены, то в каком размере?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урока?</dc:title>
  <dc:creator>Trtilek</dc:creator>
  <cp:lastModifiedBy>Trtilek</cp:lastModifiedBy>
  <cp:revision>21</cp:revision>
  <dcterms:created xsi:type="dcterms:W3CDTF">2015-12-19T08:53:08Z</dcterms:created>
  <dcterms:modified xsi:type="dcterms:W3CDTF">2015-12-24T16:31:31Z</dcterms:modified>
</cp:coreProperties>
</file>